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alant Medium" panose="020B0604020202020204" charset="0"/>
      <p:regular r:id="rId21"/>
    </p:embeddedFont>
    <p:embeddedFont>
      <p:font typeface="HK Grotesk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74276"/>
            <a:ext cx="10724012" cy="210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2"/>
              </a:lnSpc>
            </a:pPr>
            <a:r>
              <a:rPr lang="en-US" sz="7070">
                <a:solidFill>
                  <a:srgbClr val="000000"/>
                </a:solidFill>
                <a:latin typeface="HK Grotesk Bold"/>
              </a:rPr>
              <a:t>Arhitectura bazată </a:t>
            </a:r>
          </a:p>
          <a:p>
            <a:pPr>
              <a:lnSpc>
                <a:spcPts val="8342"/>
              </a:lnSpc>
            </a:pPr>
            <a:r>
              <a:rPr lang="en-US" sz="7070">
                <a:solidFill>
                  <a:srgbClr val="000000"/>
                </a:solidFill>
                <a:latin typeface="HK Grotesk Bold"/>
              </a:rPr>
              <a:t>pe microservicii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10847092" y="7778931"/>
            <a:ext cx="1811240" cy="1716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731739"/>
            <a:ext cx="16803221" cy="228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731F7D"/>
                </a:solidFill>
                <a:latin typeface="Halant Medium" panose="020B0604020202020204" charset="0"/>
                <a:cs typeface="Halant Medium" panose="020B0604020202020204" charset="0"/>
              </a:rPr>
              <a:t>UNIVERSITATEA BABEŞ-BOLYAI 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731F7D"/>
                </a:solidFill>
                <a:latin typeface="Halant Medium" panose="020B0604020202020204" charset="0"/>
                <a:cs typeface="Halant Medium" panose="020B0604020202020204" charset="0"/>
              </a:rPr>
              <a:t>CLUJ-NAPOCA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731F7D"/>
                </a:solidFill>
                <a:latin typeface="Halant Medium" panose="020B0604020202020204" charset="0"/>
                <a:cs typeface="Halant Medium" panose="020B0604020202020204" charset="0"/>
              </a:rPr>
              <a:t>FACULTATEA DE MATEMATICǍ ŞI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731F7D"/>
                </a:solidFill>
                <a:latin typeface="Halant Medium" panose="020B0604020202020204" charset="0"/>
                <a:cs typeface="Halant Medium" panose="020B0604020202020204" charset="0"/>
              </a:rPr>
              <a:t>INFORMATICǍ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300067"/>
            <a:ext cx="7124398" cy="95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731F7D"/>
                </a:solidFill>
                <a:latin typeface="Halant Medium"/>
              </a:rPr>
              <a:t>Absolvent: Radu Antinie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731F7D"/>
                </a:solidFill>
                <a:latin typeface="Halant Medium"/>
              </a:rPr>
              <a:t>Coordonator: Dr. CZIBULA Istvan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636773" y="84461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065734" y="-2669381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315004">
            <a:off x="-3226471" y="885934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182422">
            <a:off x="555312" y="-2356234"/>
            <a:ext cx="2895099" cy="27684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08545" y="2292689"/>
            <a:ext cx="11670910" cy="74813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1038225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000000"/>
                </a:solidFill>
                <a:latin typeface="HK Grotesk Bold"/>
              </a:rPr>
              <a:t>Gateway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01507" y="-5892268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1233" r="11233"/>
          <a:stretch>
            <a:fillRect/>
          </a:stretch>
        </p:blipFill>
        <p:spPr>
          <a:xfrm rot="9490257">
            <a:off x="-1403117" y="9457857"/>
            <a:ext cx="2546291" cy="31116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148233">
            <a:off x="16043068" y="2406552"/>
            <a:ext cx="6861060" cy="65608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094536"/>
            <a:ext cx="14573428" cy="79640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572720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000000"/>
                </a:solidFill>
                <a:latin typeface="HK Grotesk Bold"/>
              </a:rPr>
              <a:t>Auth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80889" y="1762955"/>
            <a:ext cx="14128130" cy="80829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572720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>
                <a:solidFill>
                  <a:srgbClr val="000000"/>
                </a:solidFill>
                <a:latin typeface="HK Grotesk Bold"/>
              </a:rPr>
              <a:t>Group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4423" y="2698832"/>
            <a:ext cx="2533731" cy="14188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03146" y="3086615"/>
            <a:ext cx="4011601" cy="10311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87031" y="2910515"/>
            <a:ext cx="3544994" cy="1519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07881" y="2542794"/>
            <a:ext cx="2023048" cy="17309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8754" y="4774494"/>
            <a:ext cx="2025068" cy="17719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588613" y="4908636"/>
            <a:ext cx="4440669" cy="12325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397628" y="2627359"/>
            <a:ext cx="3128372" cy="180243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733964" y="4475796"/>
            <a:ext cx="2651128" cy="19640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37344" y="4774494"/>
            <a:ext cx="1964121" cy="13667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397628" y="4335094"/>
            <a:ext cx="3489523" cy="18061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168175" y="6141195"/>
            <a:ext cx="3281543" cy="18472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16367" y="6439894"/>
            <a:ext cx="2577455" cy="180134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222976" y="6301176"/>
            <a:ext cx="1792858" cy="142233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002963" y="6141195"/>
            <a:ext cx="2113129" cy="165257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0" y="742781"/>
            <a:ext cx="18288000" cy="120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0"/>
              </a:lnSpc>
            </a:pPr>
            <a:r>
              <a:rPr lang="en-US" sz="8000" dirty="0" err="1">
                <a:solidFill>
                  <a:srgbClr val="FFFFFF"/>
                </a:solidFill>
                <a:latin typeface="HK Grotesk Bold"/>
              </a:rPr>
              <a:t>Tehnologii</a:t>
            </a:r>
            <a:r>
              <a:rPr lang="en-US" sz="8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HK Grotesk Bold"/>
              </a:rPr>
              <a:t>folosite</a:t>
            </a:r>
            <a:endParaRPr lang="en-US" sz="800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5383582" y="6301176"/>
            <a:ext cx="1539046" cy="15390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1281127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 err="1">
                <a:solidFill>
                  <a:srgbClr val="FFFFFF"/>
                </a:solidFill>
                <a:latin typeface="HK Grotesk Bold"/>
              </a:rPr>
              <a:t>Concluzie</a:t>
            </a:r>
            <a:r>
              <a:rPr lang="en-US" sz="7072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en-US" sz="7072" dirty="0" err="1">
                <a:solidFill>
                  <a:srgbClr val="FFFFFF"/>
                </a:solidFill>
                <a:latin typeface="HK Grotesk Bold"/>
              </a:rPr>
              <a:t>provocări</a:t>
            </a:r>
            <a:r>
              <a:rPr lang="en-US" sz="7072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7072" dirty="0" err="1">
                <a:solidFill>
                  <a:srgbClr val="FFFFFF"/>
                </a:solidFill>
                <a:latin typeface="HK Grotesk Bold"/>
              </a:rPr>
              <a:t>și</a:t>
            </a:r>
            <a:r>
              <a:rPr lang="en-US" sz="7072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7072" dirty="0" err="1">
                <a:solidFill>
                  <a:srgbClr val="FFFFFF"/>
                </a:solidFill>
                <a:latin typeface="HK Grotesk Bold"/>
              </a:rPr>
              <a:t>dezvoltări</a:t>
            </a:r>
            <a:r>
              <a:rPr lang="en-US" sz="7072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7072" dirty="0" err="1">
                <a:solidFill>
                  <a:srgbClr val="FFFFFF"/>
                </a:solidFill>
                <a:latin typeface="HK Grotesk Bold"/>
              </a:rPr>
              <a:t>viitoare</a:t>
            </a:r>
            <a:endParaRPr lang="en-US" sz="7072" dirty="0">
              <a:solidFill>
                <a:srgbClr val="FFFFFF"/>
              </a:solidFill>
              <a:latin typeface="HK Grotesk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96438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Cuprins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45676" y="3744571"/>
            <a:ext cx="11022341" cy="35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Introducere                              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Microservicii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Deployment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Boardify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"/>
              </a:rPr>
              <a:t>Concluzie, provocări și dezvoltări viitoare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1196438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Motivație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45676" y="3744571"/>
            <a:ext cx="11022341" cy="141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Provocări arhitectură monolitică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Avantaje microservicii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10129" y="2433873"/>
            <a:ext cx="3055564" cy="2127078"/>
            <a:chOff x="0" y="0"/>
            <a:chExt cx="2749318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E9CC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038550" y="2433873"/>
            <a:ext cx="3039321" cy="2127078"/>
            <a:chOff x="0" y="0"/>
            <a:chExt cx="2734703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94F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210129" y="4970761"/>
            <a:ext cx="3055564" cy="2127078"/>
            <a:chOff x="0" y="0"/>
            <a:chExt cx="2749318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E9CC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210129" y="7553641"/>
            <a:ext cx="3055564" cy="2127078"/>
            <a:chOff x="0" y="0"/>
            <a:chExt cx="2749318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E9CC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666224" y="2433873"/>
            <a:ext cx="3039321" cy="2127078"/>
            <a:chOff x="0" y="0"/>
            <a:chExt cx="2734703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1759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666224" y="4970761"/>
            <a:ext cx="3039321" cy="2127078"/>
            <a:chOff x="0" y="0"/>
            <a:chExt cx="2734703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1759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666224" y="7553641"/>
            <a:ext cx="3039321" cy="2127078"/>
            <a:chOff x="0" y="0"/>
            <a:chExt cx="2734703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1759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038550" y="4970761"/>
            <a:ext cx="3039321" cy="2127078"/>
            <a:chOff x="0" y="0"/>
            <a:chExt cx="2734703" cy="191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94F6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038550" y="7494974"/>
            <a:ext cx="3039321" cy="2127078"/>
            <a:chOff x="0" y="0"/>
            <a:chExt cx="2734703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94F6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352462" y="3192748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 dirty="0" err="1">
                <a:solidFill>
                  <a:srgbClr val="FFFFFF"/>
                </a:solidFill>
                <a:latin typeface="Arimo"/>
              </a:rPr>
              <a:t>Dificil</a:t>
            </a:r>
            <a:r>
              <a:rPr lang="en-US" sz="3012" dirty="0">
                <a:solidFill>
                  <a:srgbClr val="FFFFFF"/>
                </a:solidFill>
                <a:latin typeface="Arimo"/>
              </a:rPr>
              <a:t> de </a:t>
            </a:r>
            <a:r>
              <a:rPr lang="en-US" sz="3012" dirty="0" err="1">
                <a:solidFill>
                  <a:srgbClr val="FFFFFF"/>
                </a:solidFill>
                <a:latin typeface="Arimo"/>
              </a:rPr>
              <a:t>scalat</a:t>
            </a:r>
            <a:endParaRPr lang="en-US" sz="3012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352462" y="8045787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Responsabilități necunoscute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00435" y="2659291"/>
            <a:ext cx="2770899" cy="10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 dirty="0" err="1">
                <a:solidFill>
                  <a:srgbClr val="FFFFFF"/>
                </a:solidFill>
                <a:latin typeface="Arimo"/>
              </a:rPr>
              <a:t>Sistemul</a:t>
            </a:r>
            <a:r>
              <a:rPr lang="en-US" sz="3012" dirty="0">
                <a:solidFill>
                  <a:srgbClr val="FFFFFF"/>
                </a:solidFill>
                <a:latin typeface="Arimo"/>
              </a:rPr>
              <a:t> se </a:t>
            </a:r>
            <a:r>
              <a:rPr lang="en-US" sz="3012" dirty="0" err="1">
                <a:solidFill>
                  <a:srgbClr val="FFFFFF"/>
                </a:solidFill>
                <a:latin typeface="Arimo"/>
              </a:rPr>
              <a:t>dezvoltă</a:t>
            </a:r>
            <a:r>
              <a:rPr lang="en-US" sz="3012" dirty="0">
                <a:solidFill>
                  <a:srgbClr val="FFFFFF"/>
                </a:solidFill>
                <a:latin typeface="Arimo"/>
              </a:rPr>
              <a:t> </a:t>
            </a:r>
            <a:r>
              <a:rPr lang="ro-RO" sz="3012" dirty="0">
                <a:solidFill>
                  <a:srgbClr val="FFFFFF"/>
                </a:solidFill>
                <a:latin typeface="Arimo"/>
              </a:rPr>
              <a:t>lent</a:t>
            </a:r>
            <a:endParaRPr lang="en-US" sz="3012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800435" y="5729636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Lansări lente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00435" y="8045787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Funcționalități adaugate lent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72761" y="2926019"/>
            <a:ext cx="2770899" cy="10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 dirty="0" err="1">
                <a:solidFill>
                  <a:srgbClr val="FFFFFF"/>
                </a:solidFill>
                <a:latin typeface="Arimo"/>
              </a:rPr>
              <a:t>Agilitate</a:t>
            </a:r>
            <a:r>
              <a:rPr lang="en-US" sz="3012" dirty="0">
                <a:solidFill>
                  <a:srgbClr val="FFFFFF"/>
                </a:solidFill>
                <a:latin typeface="Arimo"/>
              </a:rPr>
              <a:t> </a:t>
            </a:r>
            <a:r>
              <a:rPr lang="ro-RO" sz="3012" dirty="0">
                <a:solidFill>
                  <a:srgbClr val="FFFFFF"/>
                </a:solidFill>
                <a:latin typeface="Arimo"/>
              </a:rPr>
              <a:t>scăzută</a:t>
            </a:r>
            <a:endParaRPr lang="en-US" sz="3012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72761" y="5729636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Lipsa inovației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86616" y="8045787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 dirty="0" err="1">
                <a:solidFill>
                  <a:srgbClr val="FFFFFF"/>
                </a:solidFill>
                <a:latin typeface="Arimo"/>
              </a:rPr>
              <a:t>Cienți</a:t>
            </a:r>
            <a:r>
              <a:rPr lang="en-US" sz="3012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12" dirty="0" err="1">
                <a:solidFill>
                  <a:srgbClr val="FFFFFF"/>
                </a:solidFill>
                <a:latin typeface="Arimo"/>
              </a:rPr>
              <a:t>nemulțumiți</a:t>
            </a:r>
            <a:endParaRPr lang="en-US" sz="3012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727818" y="227571"/>
            <a:ext cx="1290856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Provocările unei arhitecturi monolitice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10129" y="5244149"/>
            <a:ext cx="3055564" cy="151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Cicluri</a:t>
            </a:r>
          </a:p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Build/Test/Release</a:t>
            </a:r>
          </a:p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lungi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19839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27818" y="751507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Avantajele microservicilor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210129" y="2433873"/>
            <a:ext cx="3055564" cy="2127078"/>
            <a:chOff x="0" y="0"/>
            <a:chExt cx="2749318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F6F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038550" y="2433873"/>
            <a:ext cx="3039321" cy="2127078"/>
            <a:chOff x="0" y="0"/>
            <a:chExt cx="2734703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A328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210129" y="4970761"/>
            <a:ext cx="3055564" cy="2127078"/>
            <a:chOff x="0" y="0"/>
            <a:chExt cx="2749318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F6FC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210129" y="7553641"/>
            <a:ext cx="3055564" cy="2127078"/>
            <a:chOff x="0" y="0"/>
            <a:chExt cx="2749318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49318" cy="1913890"/>
            </a:xfrm>
            <a:custGeom>
              <a:avLst/>
              <a:gdLst/>
              <a:ahLst/>
              <a:cxnLst/>
              <a:rect l="l" t="t" r="r" b="b"/>
              <a:pathLst>
                <a:path w="2749318" h="1913890">
                  <a:moveTo>
                    <a:pt x="0" y="0"/>
                  </a:moveTo>
                  <a:lnTo>
                    <a:pt x="2749318" y="0"/>
                  </a:lnTo>
                  <a:lnTo>
                    <a:pt x="274931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F6FC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666224" y="2433873"/>
            <a:ext cx="3039321" cy="2127078"/>
            <a:chOff x="0" y="0"/>
            <a:chExt cx="2734703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243A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66224" y="4970761"/>
            <a:ext cx="3039321" cy="2127078"/>
            <a:chOff x="0" y="0"/>
            <a:chExt cx="2734703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243A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666224" y="7553641"/>
            <a:ext cx="3039321" cy="2127078"/>
            <a:chOff x="0" y="0"/>
            <a:chExt cx="2734703" cy="1913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243A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38550" y="4970761"/>
            <a:ext cx="3039321" cy="2127078"/>
            <a:chOff x="0" y="0"/>
            <a:chExt cx="2734703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A328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038550" y="7494974"/>
            <a:ext cx="3039321" cy="2127078"/>
            <a:chOff x="0" y="0"/>
            <a:chExt cx="2734703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34703" cy="1913890"/>
            </a:xfrm>
            <a:custGeom>
              <a:avLst/>
              <a:gdLst/>
              <a:ahLst/>
              <a:cxnLst/>
              <a:rect l="l" t="t" r="r" b="b"/>
              <a:pathLst>
                <a:path w="2734703" h="1913890">
                  <a:moveTo>
                    <a:pt x="0" y="0"/>
                  </a:moveTo>
                  <a:lnTo>
                    <a:pt x="2734703" y="0"/>
                  </a:lnTo>
                  <a:lnTo>
                    <a:pt x="273470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A3282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352462" y="3192748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Ușor de scalat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10129" y="5244149"/>
            <a:ext cx="3055564" cy="151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Cicluri</a:t>
            </a:r>
          </a:p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Build/Test/Release</a:t>
            </a:r>
          </a:p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Arimo"/>
              </a:rPr>
              <a:t>rapide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52462" y="8045787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Responsabilități cunoscute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00435" y="2659291"/>
            <a:ext cx="2770899" cy="160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Sistemul se dezvoltă mai rapid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00435" y="5729636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Lansări rapide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00435" y="8045787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Funcționalități adaugate rapide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72761" y="2926019"/>
            <a:ext cx="2770899" cy="106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Agilitate crescută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72761" y="5729636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Inovație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2761" y="8312515"/>
            <a:ext cx="2770899" cy="53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2">
                <a:solidFill>
                  <a:srgbClr val="FFFFFF"/>
                </a:solidFill>
                <a:latin typeface="Arimo"/>
              </a:rPr>
              <a:t>Cienți mulțumiți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12257463" y="-2224788"/>
            <a:ext cx="9054625" cy="80586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465721" y="1479363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281127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Microservicii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45676" y="3744571"/>
            <a:ext cx="11022341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 dirty="0" err="1">
                <a:solidFill>
                  <a:srgbClr val="FFFFFF"/>
                </a:solidFill>
                <a:latin typeface="Halant Medium"/>
              </a:rPr>
              <a:t>Elemente</a:t>
            </a:r>
            <a:r>
              <a:rPr lang="en-US" sz="4294" dirty="0">
                <a:solidFill>
                  <a:srgbClr val="FFFFFF"/>
                </a:solidFill>
                <a:latin typeface="Halant Medium"/>
              </a:rPr>
              <a:t> </a:t>
            </a:r>
            <a:r>
              <a:rPr lang="en-US" sz="4294" dirty="0" err="1">
                <a:solidFill>
                  <a:srgbClr val="FFFFFF"/>
                </a:solidFill>
                <a:latin typeface="Halant Medium"/>
              </a:rPr>
              <a:t>definitorii</a:t>
            </a:r>
            <a:r>
              <a:rPr lang="en-US" sz="4294" dirty="0">
                <a:solidFill>
                  <a:srgbClr val="FFFFFF"/>
                </a:solidFill>
                <a:latin typeface="Halant Medium"/>
              </a:rPr>
              <a:t> 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 dirty="0" err="1">
                <a:solidFill>
                  <a:srgbClr val="FFFFFF"/>
                </a:solidFill>
                <a:latin typeface="Halant Medium"/>
              </a:rPr>
              <a:t>Avantaje</a:t>
            </a:r>
            <a:r>
              <a:rPr lang="en-US" sz="4294" dirty="0">
                <a:solidFill>
                  <a:srgbClr val="FFFFFF"/>
                </a:solidFill>
                <a:latin typeface="Halant Medium"/>
              </a:rPr>
              <a:t> </a:t>
            </a:r>
            <a:r>
              <a:rPr lang="ro-RO" sz="4294" dirty="0">
                <a:solidFill>
                  <a:srgbClr val="FFFFFF"/>
                </a:solidFill>
                <a:latin typeface="Halant Medium"/>
              </a:rPr>
              <a:t>ale </a:t>
            </a:r>
            <a:r>
              <a:rPr lang="en-US" sz="4294" dirty="0" err="1">
                <a:solidFill>
                  <a:srgbClr val="FFFFFF"/>
                </a:solidFill>
                <a:latin typeface="Halant Medium"/>
              </a:rPr>
              <a:t>microservici</a:t>
            </a:r>
            <a:r>
              <a:rPr lang="ro-RO" sz="4294" dirty="0">
                <a:solidFill>
                  <a:srgbClr val="FFFFFF"/>
                </a:solidFill>
                <a:latin typeface="Halant Medium"/>
              </a:rPr>
              <a:t>lor</a:t>
            </a:r>
            <a:endParaRPr lang="en-US" sz="4294" dirty="0">
              <a:solidFill>
                <a:srgbClr val="FFFFFF"/>
              </a:solidFill>
              <a:latin typeface="Halan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1281127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Deployment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45676" y="3744571"/>
            <a:ext cx="11022341" cy="35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Service Discovery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Load balancing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API Gateway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Comunicarea între microservicii</a:t>
            </a:r>
          </a:p>
          <a:p>
            <a:pPr marL="927171" lvl="1" indent="-463586" algn="just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Halant Medium"/>
              </a:rPr>
              <a:t>Containere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2031786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Aplicație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29416" y="4033600"/>
            <a:ext cx="6805493" cy="240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 err="1">
                <a:solidFill>
                  <a:srgbClr val="FFFFFF"/>
                </a:solidFill>
                <a:latin typeface="Arimo"/>
              </a:rPr>
              <a:t>platformă</a:t>
            </a:r>
            <a:r>
              <a:rPr lang="en-US" sz="3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Arimo"/>
              </a:rPr>
              <a:t>pentru</a:t>
            </a:r>
            <a:r>
              <a:rPr lang="en-US" sz="3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400" dirty="0" err="1">
                <a:solidFill>
                  <a:srgbClr val="FFFFFF"/>
                </a:solidFill>
                <a:latin typeface="Arimo"/>
              </a:rPr>
              <a:t>jocuri</a:t>
            </a:r>
            <a:r>
              <a:rPr lang="en-US" sz="3400" dirty="0">
                <a:solidFill>
                  <a:srgbClr val="FFFFFF"/>
                </a:solidFill>
                <a:latin typeface="Arimo"/>
              </a:rPr>
              <a:t> de </a:t>
            </a:r>
            <a:r>
              <a:rPr lang="en-US" sz="3400" dirty="0" err="1">
                <a:solidFill>
                  <a:srgbClr val="FFFFFF"/>
                </a:solidFill>
                <a:latin typeface="Arimo"/>
              </a:rPr>
              <a:t>masă</a:t>
            </a:r>
            <a:endParaRPr lang="en-US" sz="3400" dirty="0">
              <a:solidFill>
                <a:srgbClr val="FFFFFF"/>
              </a:solidFill>
              <a:latin typeface="Arimo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Arimo"/>
              </a:rPr>
              <a:t>acelaș</a:t>
            </a:r>
            <a:r>
              <a:rPr lang="en-US" sz="3399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mo"/>
              </a:rPr>
              <a:t>oraș</a:t>
            </a:r>
            <a:endParaRPr lang="en-US" sz="3399" dirty="0">
              <a:solidFill>
                <a:srgbClr val="FFFFFF"/>
              </a:solidFill>
              <a:latin typeface="Arimo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Arimo"/>
              </a:rPr>
              <a:t>chat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Arimo"/>
              </a:rPr>
              <a:t>întâlnire</a:t>
            </a:r>
            <a:endParaRPr lang="en-US" sz="3399" dirty="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17281">
            <a:off x="922921" y="-143"/>
            <a:ext cx="1811240" cy="17161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567437">
            <a:off x="15821694" y="-1099702"/>
            <a:ext cx="3789612" cy="36238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9216" y="2284402"/>
            <a:ext cx="14929568" cy="756265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038225"/>
            <a:ext cx="182880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dirty="0" err="1">
                <a:solidFill>
                  <a:srgbClr val="000000"/>
                </a:solidFill>
                <a:latin typeface="HK Grotesk Bold"/>
              </a:rPr>
              <a:t>Arhitectură</a:t>
            </a:r>
            <a:r>
              <a:rPr lang="en-US" sz="7072" dirty="0">
                <a:solidFill>
                  <a:srgbClr val="000000"/>
                </a:solidFill>
                <a:latin typeface="HK Grotesk Bold"/>
              </a:rPr>
              <a:t> </a:t>
            </a:r>
            <a:r>
              <a:rPr lang="en-US" sz="7072" dirty="0" err="1">
                <a:solidFill>
                  <a:srgbClr val="000000"/>
                </a:solidFill>
                <a:latin typeface="HK Grotesk Bold"/>
              </a:rPr>
              <a:t>aplicație</a:t>
            </a:r>
            <a:endParaRPr lang="en-US" sz="7072" dirty="0">
              <a:solidFill>
                <a:srgbClr val="000000"/>
              </a:solidFill>
              <a:latin typeface="HK Grotesk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140</Words>
  <Application>Microsoft Office PowerPoint</Application>
  <PresentationFormat>Custom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HK Grotesk Bold</vt:lpstr>
      <vt:lpstr>Halant Medium</vt:lpstr>
      <vt:lpstr>Calibri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What's in store for us?</dc:title>
  <dc:creator>Radu</dc:creator>
  <cp:lastModifiedBy>Radu</cp:lastModifiedBy>
  <cp:revision>3</cp:revision>
  <dcterms:created xsi:type="dcterms:W3CDTF">2006-08-16T00:00:00Z</dcterms:created>
  <dcterms:modified xsi:type="dcterms:W3CDTF">2020-06-18T17:08:51Z</dcterms:modified>
  <dc:identifier>DAD_g8Zet30</dc:identifier>
</cp:coreProperties>
</file>